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orbel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orbel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l-italic.fntdata"/><Relationship Id="rId14" Type="http://schemas.openxmlformats.org/officeDocument/2006/relationships/font" Target="fonts/Corbel-bold.fntdata"/><Relationship Id="rId16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LIXIR">
  <p:cSld name="Title slide ELIXI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359217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61" y="4558121"/>
            <a:ext cx="2711110" cy="206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440084" y="6237291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503713" y="4293099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  <a:defRPr b="0" i="1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2645" lvl="1" marL="457145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12590" lvl="2" marL="91429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2534" lvl="3" marL="1371435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2481" lvl="4" marL="1828581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2425" lvl="5" marL="2285726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70" lvl="6" marL="2742871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15" lvl="7" marL="3200016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60" lvl="8" marL="3657161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6768076" y="5229201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5903980" y="5661248"/>
            <a:ext cx="5376597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1733"/>
            <a:ext cx="5181600" cy="7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487852"/>
            <a:ext cx="7357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1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GA4GH-Logo-2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5771" y="506903"/>
            <a:ext cx="2700800" cy="7639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09600" y="2221250"/>
            <a:ext cx="109728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B75BC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B75BC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B75BC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482600" y="6538246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Clr>
                <a:srgbClr val="FFFFFF"/>
              </a:buClr>
              <a:buFont typeface="Times New Roman"/>
              <a:buNone/>
              <a:defRPr b="0" i="0" sz="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687123"/>
            <a:ext cx="1320800" cy="1008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1200" y="152559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949953"/>
            <a:ext cx="1320800" cy="7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LIXIR_logo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687123"/>
            <a:ext cx="1320800" cy="100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IXIR-thank-you">
  <p:cSld name="ELIXIR-thank-you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359217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00" y="6159501"/>
            <a:ext cx="660400" cy="48101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7440084" y="5445128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i="1" sz="24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4271433" y="6237288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i="1" sz="20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5333" y="6094181"/>
            <a:ext cx="552451" cy="55744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8075086" y="6237288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i="1" sz="20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" name="Google Shape;41;p6"/>
          <p:cNvSpPr txBox="1"/>
          <p:nvPr>
            <p:ph type="ctrTitle"/>
          </p:nvPr>
        </p:nvSpPr>
        <p:spPr>
          <a:xfrm>
            <a:off x="911424" y="3645027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768076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None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lixir_1_RZ_mac.eps" id="43" name="Google Shape;4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130" y="5024225"/>
            <a:ext cx="2171647" cy="165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>
  <p:cSld name="Divider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9"/>
            <a:ext cx="12359217" cy="643893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ctrTitle"/>
          </p:nvPr>
        </p:nvSpPr>
        <p:spPr>
          <a:xfrm>
            <a:off x="911424" y="3645027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lixir_1_RZ_mac.eps"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30" y="5024225"/>
            <a:ext cx="2171647" cy="165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XCELERATE">
  <p:cSld name="Title slide EXCELERA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359217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5135035" y="6092828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i="1" sz="24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617" y="4895385"/>
            <a:ext cx="2616200" cy="103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01" y="4895385"/>
            <a:ext cx="1619251" cy="108790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54" name="Google Shape;54;p8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CELERATE slide content">
  <p:cSld name="EXCELERATE slide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3202" y="5809785"/>
            <a:ext cx="2129367" cy="80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0869" y="5776332"/>
            <a:ext cx="1335617" cy="8546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711200" y="152559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Char char="•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LIXIR_logo.jpg" id="64" name="Google Shape;6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687123"/>
            <a:ext cx="1320800" cy="100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11200" y="1525591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hyperlink" Target="https://beacon-network.org/" TargetMode="External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1.png"/><Relationship Id="rId13" Type="http://schemas.openxmlformats.org/officeDocument/2006/relationships/image" Target="../media/image2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5" Type="http://schemas.openxmlformats.org/officeDocument/2006/relationships/image" Target="../media/image25.png"/><Relationship Id="rId14" Type="http://schemas.openxmlformats.org/officeDocument/2006/relationships/image" Target="../media/image19.png"/><Relationship Id="rId17" Type="http://schemas.openxmlformats.org/officeDocument/2006/relationships/image" Target="../media/image27.png"/><Relationship Id="rId16" Type="http://schemas.openxmlformats.org/officeDocument/2006/relationships/image" Target="../media/image11.png"/><Relationship Id="rId5" Type="http://schemas.openxmlformats.org/officeDocument/2006/relationships/hyperlink" Target="https://beacon-network.org/" TargetMode="External"/><Relationship Id="rId6" Type="http://schemas.openxmlformats.org/officeDocument/2006/relationships/image" Target="../media/image18.png"/><Relationship Id="rId18" Type="http://schemas.openxmlformats.org/officeDocument/2006/relationships/hyperlink" Target="https://www.elixir-europe.org/news/elixir-beacons-facilitate-sharing-genomics-data-europe" TargetMode="External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kQE3lixvBjBiZ8X3I1Mi44c3dcdgf4SshoGdNX5-_TE/edit#heading=h.30j0zll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bioschema.org/" TargetMode="External"/><Relationship Id="rId6" Type="http://schemas.openxmlformats.org/officeDocument/2006/relationships/hyperlink" Target="http://bioschema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kQE3lixvBjBiZ8X3I1Mi44c3dcdgf4SshoGdNX5-_TE/edit#heading=h.30j0zll" TargetMode="External"/><Relationship Id="rId4" Type="http://schemas.openxmlformats.org/officeDocument/2006/relationships/hyperlink" Target="http://bioschema.org/" TargetMode="External"/><Relationship Id="rId5" Type="http://schemas.openxmlformats.org/officeDocument/2006/relationships/hyperlink" Target="https://ega-archive.org/datasets/EGAD00001000227" TargetMode="External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ELIXIR Beacons and Bioschemas</a:t>
            </a:r>
            <a:endParaRPr b="1" i="0" sz="40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" name="Google Shape;71;p11"/>
          <p:cNvSpPr txBox="1"/>
          <p:nvPr>
            <p:ph idx="3" type="body"/>
          </p:nvPr>
        </p:nvSpPr>
        <p:spPr>
          <a:xfrm>
            <a:off x="3491225" y="4513485"/>
            <a:ext cx="7783399" cy="842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Susheel Varma (ELIXIR-Hub), Juha Törnroos (ELIXIR-FI), Saif Ur-Rehman(EGA), Rafael Jimenez (ELIXIR-Hub)</a:t>
            </a:r>
            <a:endParaRPr/>
          </a:p>
          <a:p>
            <a:pPr indent="0" lvl="0" marL="0" marR="0" rtl="0" algn="r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susheel.varma@elixir-europe.org</a:t>
            </a:r>
            <a:endParaRPr b="0" i="0" sz="18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r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Bioschemas - Genome Campus – 06.03.2017</a:t>
            </a:r>
            <a:endParaRPr/>
          </a:p>
          <a:p>
            <a:pPr indent="0" lvl="0" marL="0" marR="0" rtl="0" algn="r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2279" y="5689486"/>
            <a:ext cx="984902" cy="98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1265" y="5537628"/>
            <a:ext cx="1136760" cy="11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/>
          <p:nvPr/>
        </p:nvSpPr>
        <p:spPr>
          <a:xfrm>
            <a:off x="3302788" y="6028057"/>
            <a:ext cx="32053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Marc Fiume 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Co-founder and CEO DNAstack 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8114256" y="5837675"/>
            <a:ext cx="35060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Serena Scollen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Head of Human Genomics and Translational Data, ELIXIR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783" y="1910480"/>
            <a:ext cx="1961947" cy="22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2336754" y="4577329"/>
            <a:ext cx="83427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https://beacon-network.org</a:t>
            </a:r>
            <a:r>
              <a:rPr lang="en-GB" sz="2400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	       </a:t>
            </a:r>
            <a:r>
              <a:rPr lang="en-GB" sz="2400" u="sng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www.elixir-europe.org/beacons</a:t>
            </a:r>
            <a:endParaRPr sz="2400" u="sng">
              <a:solidFill>
                <a:schemeClr val="accen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138957" y="487852"/>
            <a:ext cx="7360443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GB" sz="3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Beacon project</a:t>
            </a:r>
            <a:endParaRPr b="0" i="0" sz="32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955280" y="593000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Led by: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3153105" y="1862658"/>
            <a:ext cx="7704946" cy="2519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GB" sz="2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 Beacon is a discovery service for genetic variants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Developing tools to make data discoverable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Aiding data sharing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Increasing efficiency in data access process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>
            <p:ph idx="1" type="body"/>
          </p:nvPr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2634832" y="1533254"/>
            <a:ext cx="8695977" cy="457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3622" y="2838300"/>
            <a:ext cx="428208" cy="42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897" y="3183836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435" y="2904552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915" y="3175479"/>
            <a:ext cx="256870" cy="25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315" y="2838300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654" y="3206002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7641" y="2503783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644" y="2989594"/>
            <a:ext cx="309177" cy="31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920" y="3363170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5">
            <a:alphaModFix/>
          </a:blip>
          <a:srcRect b="0" l="0" r="0" t="6351"/>
          <a:stretch/>
        </p:blipFill>
        <p:spPr>
          <a:xfrm>
            <a:off x="7218947" y="5846544"/>
            <a:ext cx="2944244" cy="87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0575" y="3267830"/>
            <a:ext cx="217110" cy="21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3539215" y="2750999"/>
            <a:ext cx="690500" cy="6905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3"/>
          <p:cNvCxnSpPr/>
          <p:nvPr/>
        </p:nvCxnSpPr>
        <p:spPr>
          <a:xfrm>
            <a:off x="1932480" y="2750999"/>
            <a:ext cx="156257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05" name="Google Shape;105;p13"/>
          <p:cNvCxnSpPr/>
          <p:nvPr/>
        </p:nvCxnSpPr>
        <p:spPr>
          <a:xfrm rot="10800000">
            <a:off x="1888263" y="3433402"/>
            <a:ext cx="1595471" cy="43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06" name="Google Shape;106;p13"/>
          <p:cNvSpPr/>
          <p:nvPr/>
        </p:nvSpPr>
        <p:spPr>
          <a:xfrm>
            <a:off x="1453160" y="1686759"/>
            <a:ext cx="262153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 you have information about the allele “C at position 32,936,732 on chromosome 13?”</a:t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1697594" y="3507025"/>
            <a:ext cx="19598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Yes / 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(+optional metadata about the allele)</a:t>
            </a:r>
            <a:endParaRPr/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8347" y="2597126"/>
            <a:ext cx="896341" cy="896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/>
          <p:nvPr/>
        </p:nvSpPr>
        <p:spPr>
          <a:xfrm>
            <a:off x="4581231" y="2062343"/>
            <a:ext cx="3175494" cy="2143222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1932480" y="6163264"/>
            <a:ext cx="37048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7"/>
              </a:rPr>
              <a:t>https://beacon-network.org</a:t>
            </a:r>
            <a:endParaRPr sz="2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1" name="Google Shape;111;p13"/>
          <p:cNvCxnSpPr/>
          <p:nvPr/>
        </p:nvCxnSpPr>
        <p:spPr>
          <a:xfrm rot="10800000">
            <a:off x="7777624" y="2764334"/>
            <a:ext cx="1993594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12" name="Google Shape;112;p13"/>
          <p:cNvCxnSpPr/>
          <p:nvPr/>
        </p:nvCxnSpPr>
        <p:spPr>
          <a:xfrm>
            <a:off x="7815002" y="3441499"/>
            <a:ext cx="1994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13" name="Google Shape;113;p13"/>
          <p:cNvSpPr/>
          <p:nvPr/>
        </p:nvSpPr>
        <p:spPr>
          <a:xfrm>
            <a:off x="7652967" y="1689099"/>
            <a:ext cx="234783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 you have information about the allele “C at position 32,936,732 on chromosome 13?”</a:t>
            </a:r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424" y="3324518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4656" y="3415473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7028" y="3052348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0462" y="2560857"/>
            <a:ext cx="405702" cy="4069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8500063" y="3527995"/>
            <a:ext cx="144197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Beacon X: Yes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Beacon Y: 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Beacon Z: 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6985" y="2605491"/>
            <a:ext cx="896341" cy="89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8">
            <a:alphaModFix/>
          </a:blip>
          <a:srcRect b="41294" l="7475" r="8795" t="27217"/>
          <a:stretch/>
        </p:blipFill>
        <p:spPr>
          <a:xfrm>
            <a:off x="9067705" y="411891"/>
            <a:ext cx="2523029" cy="78377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5527" y="5130116"/>
            <a:ext cx="1292067" cy="147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 txBox="1"/>
          <p:nvPr>
            <p:ph type="title"/>
          </p:nvPr>
        </p:nvSpPr>
        <p:spPr>
          <a:xfrm>
            <a:off x="719667" y="332656"/>
            <a:ext cx="10870935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Public data discovery web-service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2820" y="4205565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2936" y="3713363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8322" y="4764960"/>
            <a:ext cx="405702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0502" y="4865202"/>
            <a:ext cx="320716" cy="32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454" y="4548151"/>
            <a:ext cx="405702" cy="40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822" y="1051077"/>
            <a:ext cx="3988953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>
            <p:ph type="title"/>
          </p:nvPr>
        </p:nvSpPr>
        <p:spPr>
          <a:xfrm>
            <a:off x="719403" y="344848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ELIXIR and Beacons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4">
            <a:alphaModFix/>
          </a:blip>
          <a:srcRect b="0" l="0" r="0" t="6713"/>
          <a:stretch/>
        </p:blipFill>
        <p:spPr>
          <a:xfrm>
            <a:off x="6926707" y="5685300"/>
            <a:ext cx="3264061" cy="96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2504849" y="6184484"/>
            <a:ext cx="41621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www.elixir-europe.org/beacons</a:t>
            </a:r>
            <a:endParaRPr sz="2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6304854" y="1221726"/>
            <a:ext cx="5717956" cy="1649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Funding to drive implementation of the Beacon technology within ELIXIR nodes</a:t>
            </a:r>
            <a:endParaRPr/>
          </a:p>
          <a:p>
            <a:pPr indent="-342900" lvl="1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"/>
              <a:buChar char="•"/>
            </a:pPr>
            <a:r>
              <a:rPr b="0" i="0" lang="en-GB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ELIXIR Authentication and Authorization Infrastructure</a:t>
            </a:r>
            <a:endParaRPr b="0" i="0" sz="20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5762" y="3069672"/>
            <a:ext cx="1007899" cy="132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7123748" y="3240097"/>
            <a:ext cx="4130953" cy="1153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" lvl="2" marL="400050" marR="0" rtl="0" algn="l">
              <a:spcBef>
                <a:spcPts val="0"/>
              </a:spcBef>
              <a:spcAft>
                <a:spcPts val="0"/>
              </a:spcAft>
              <a:buClr>
                <a:srgbClr val="6076B4"/>
              </a:buClr>
              <a:buFont typeface="Times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Accessible to internet users</a:t>
            </a:r>
            <a:endParaRPr/>
          </a:p>
          <a:p>
            <a:pPr indent="-6350" lvl="2" marL="400050" marR="0" rtl="0" algn="l">
              <a:spcBef>
                <a:spcPts val="920"/>
              </a:spcBef>
              <a:spcAft>
                <a:spcPts val="0"/>
              </a:spcAft>
              <a:buClr>
                <a:srgbClr val="6076B4"/>
              </a:buClr>
              <a:buFont typeface="Times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Accessible to bona fide researchers</a:t>
            </a:r>
            <a:endParaRPr/>
          </a:p>
          <a:p>
            <a:pPr indent="-6350" lvl="2" marL="400050" marR="0" rtl="0" algn="l">
              <a:spcBef>
                <a:spcPts val="920"/>
              </a:spcBef>
              <a:spcAft>
                <a:spcPts val="0"/>
              </a:spcAft>
              <a:buClr>
                <a:srgbClr val="6076B4"/>
              </a:buClr>
              <a:buFont typeface="Times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Authorized – signed agreement needed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513" y="2356426"/>
            <a:ext cx="721158" cy="48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357" y="3102087"/>
            <a:ext cx="960294" cy="46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091" y="1002735"/>
            <a:ext cx="757225" cy="55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3417" y="2359787"/>
            <a:ext cx="619529" cy="46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5279" y="1711617"/>
            <a:ext cx="656850" cy="45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41043" y="1002735"/>
            <a:ext cx="1263806" cy="3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/>
          <p:nvPr/>
        </p:nvSpPr>
        <p:spPr>
          <a:xfrm>
            <a:off x="4969739" y="3061678"/>
            <a:ext cx="503999" cy="5039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4969738" y="3619395"/>
            <a:ext cx="503999" cy="503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4969737" y="4177112"/>
            <a:ext cx="503999" cy="5039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4313" y="5251441"/>
            <a:ext cx="1232900" cy="140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3417" y="1682136"/>
            <a:ext cx="677285" cy="4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5926810" y="4965677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 release: </a:t>
            </a:r>
            <a:r>
              <a:rPr lang="en-GB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https://www.elixir-europe.org/news/elixir-beacons-facilitate-sharing-genomics-data-europe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Beacon Description 0.1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403" y="817102"/>
            <a:ext cx="7594600" cy="5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8352103" y="908720"/>
            <a:ext cx="3436774" cy="5386090"/>
          </a:xfrm>
          <a:prstGeom prst="rect">
            <a:avLst/>
          </a:prstGeom>
          <a:noFill/>
          <a:ln cap="flat" cmpd="sng" w="9525">
            <a:solidFill>
              <a:srgbClr val="363F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 type="application/ld+json"&gt;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“@context": “</a:t>
            </a: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http://bioschemas.org</a:t>
            </a: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“@type”: “Beacon”,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“identifier”: “ega”,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“name: “European Genome-Phenome Archive”,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"description": “”,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“url”: “https://ega.crg.eu/beacon_web/”,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“version”: “”,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“provider”: [{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"@type": "Organization",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"name": "EMBL-EBI",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"contactPoint":{"email":"","name":""}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"description":"",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"url":"http://www.ebi.ac.uk/",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"address":"",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"logo":"https://upload.wikimedia.org/wikipedia/en/1/1b/Ebi_official_logo.png"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},{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"@type": "Organization",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"name": "CRG",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"contactPoint":{"email":"","name":""}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"description":"",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"url":"https://ega.crg.eu",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"address":"",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"logo":""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“datasets”: 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“@context": “</a:t>
            </a: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http://bioschemas.org</a:t>
            </a: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“@type”: “BeaconDatasets”,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“identifier”: “EGAD00001000227”,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“supportedRefs”: “HG19”,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“aggregator” : False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BeaconDataset Description 0.1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8287953" y="1422070"/>
            <a:ext cx="3436800" cy="2431500"/>
          </a:xfrm>
          <a:prstGeom prst="rect">
            <a:avLst/>
          </a:prstGeom>
          <a:noFill/>
          <a:ln cap="flat" cmpd="sng" w="9525">
            <a:solidFill>
              <a:srgbClr val="363F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 type="application/ld+json"&gt;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“@context": “</a:t>
            </a: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http://bioschemas.org</a:t>
            </a: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“@type”: “BeaconDatasets”,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“identifier”: “EGAD00001000227”,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“name: “EGAD00001000227_UK10K_NEURO_ABERDEEN_REL_2012_07_05”,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"description": “”,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“url”: “</a:t>
            </a: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https://ega-archive.org/datasets/EGAD00001000227</a:t>
            </a: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“assemblyId”: “HG19”,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“variantCount”: “”,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“callCount”: “”,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“sampleCount”: “347”,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“version”: “v1”,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250" y="1341875"/>
            <a:ext cx="7632701" cy="4447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Progress towards specification development</a:t>
            </a:r>
            <a:endParaRPr b="0" i="0" sz="3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711200" y="980729"/>
            <a:ext cx="10871200" cy="48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To be Done</a:t>
            </a:r>
            <a:endParaRPr>
              <a:solidFill>
                <a:srgbClr val="CC0000"/>
              </a:solidFill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Use Cases</a:t>
            </a:r>
            <a:endParaRPr>
              <a:solidFill>
                <a:srgbClr val="CC0000"/>
              </a:solidFill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Mapping/Crosswalk</a:t>
            </a:r>
            <a:endParaRPr>
              <a:solidFill>
                <a:srgbClr val="CC0000"/>
              </a:solidFill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Testing</a:t>
            </a:r>
            <a:endParaRPr>
              <a:solidFill>
                <a:srgbClr val="CC0000"/>
              </a:solidFill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Specification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1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First Draft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Beacon &amp; BeaconDataset Bioschema specification completed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Beacon spec. overlaps with schema://DataCatalog or bioschema://DataRepositories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BeaconDataset overlaps with schema://Dataset or bioschema://Dataset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Adoption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Pull request ready to be sent to ELIXIR Beacon UI reference Implementation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This would be part of the testing process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ctrTitle"/>
          </p:nvPr>
        </p:nvSpPr>
        <p:spPr>
          <a:xfrm>
            <a:off x="911424" y="3645027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rPr>
              <a:t>Thank you!</a:t>
            </a:r>
            <a:endParaRPr b="1" i="0" sz="4000" u="none" cap="none" strike="noStrike">
              <a:solidFill>
                <a:srgbClr val="172C4B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6768076" y="4558917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Susheel Varma (ELIXIR-Hub)</a:t>
            </a:r>
            <a:endParaRPr/>
          </a:p>
          <a:p>
            <a:pPr indent="0" lvl="0" marL="0" marR="0" rtl="0" algn="r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audald.lloret@crg.eu</a:t>
            </a:r>
            <a:endParaRPr b="0" i="0" sz="18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